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Impact" charset="1" panose="020B0806030902050204"/>
      <p:regular r:id="rId17"/>
    </p:embeddedFont>
    <p:embeddedFont>
      <p:font typeface="Poppins Bold" charset="1" panose="00000800000000000000"/>
      <p:regular r:id="rId18"/>
    </p:embeddedFont>
    <p:embeddedFont>
      <p:font typeface="Poppins" charset="1" panose="000005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png>
</file>

<file path=ppt/media/image14.png>
</file>

<file path=ppt/media/image15.jpeg>
</file>

<file path=ppt/media/image2.jpeg>
</file>

<file path=ppt/media/image3.png>
</file>

<file path=ppt/media/image4.png>
</file>

<file path=ppt/media/image5.jpeg>
</file>

<file path=ppt/media/image6.jpe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711855" y="2037476"/>
            <a:ext cx="11066667" cy="3647453"/>
          </a:xfrm>
          <a:prstGeom prst="rect">
            <a:avLst/>
          </a:prstGeom>
        </p:spPr>
        <p:txBody>
          <a:bodyPr anchor="t" rtlCol="false" tIns="0" lIns="0" bIns="0" rIns="0">
            <a:spAutoFit/>
          </a:bodyPr>
          <a:lstStyle/>
          <a:p>
            <a:pPr algn="l">
              <a:lnSpc>
                <a:spcPts val="13229"/>
              </a:lnSpc>
            </a:pPr>
            <a:r>
              <a:rPr lang="en-US" sz="12480">
                <a:solidFill>
                  <a:srgbClr val="F097FF"/>
                </a:solidFill>
                <a:latin typeface="Impact"/>
                <a:ea typeface="Impact"/>
                <a:cs typeface="Impact"/>
                <a:sym typeface="Impact"/>
              </a:rPr>
              <a:t>HAND GESTURE RECOGNITION </a:t>
            </a:r>
          </a:p>
        </p:txBody>
      </p:sp>
      <p:sp>
        <p:nvSpPr>
          <p:cNvPr name="TextBox 4" id="4"/>
          <p:cNvSpPr txBox="true"/>
          <p:nvPr/>
        </p:nvSpPr>
        <p:spPr>
          <a:xfrm rot="0">
            <a:off x="1274804" y="6207749"/>
            <a:ext cx="7397751" cy="2865120"/>
          </a:xfrm>
          <a:prstGeom prst="rect">
            <a:avLst/>
          </a:prstGeom>
        </p:spPr>
        <p:txBody>
          <a:bodyPr anchor="t" rtlCol="false" tIns="0" lIns="0" bIns="0" rIns="0">
            <a:spAutoFit/>
          </a:bodyPr>
          <a:lstStyle/>
          <a:p>
            <a:pPr algn="l">
              <a:lnSpc>
                <a:spcPts val="3779"/>
              </a:lnSpc>
            </a:pPr>
            <a:r>
              <a:rPr lang="en-US" sz="2699" b="true">
                <a:solidFill>
                  <a:srgbClr val="FFFFFF"/>
                </a:solidFill>
                <a:latin typeface="Poppins Bold"/>
                <a:ea typeface="Poppins Bold"/>
                <a:cs typeface="Poppins Bold"/>
                <a:sym typeface="Poppins Bold"/>
              </a:rPr>
              <a:t>Presented by </a:t>
            </a:r>
          </a:p>
          <a:p>
            <a:pPr algn="l">
              <a:lnSpc>
                <a:spcPts val="3779"/>
              </a:lnSpc>
            </a:pPr>
            <a:r>
              <a:rPr lang="en-US" sz="2699" b="true">
                <a:solidFill>
                  <a:srgbClr val="FFFFFF"/>
                </a:solidFill>
                <a:latin typeface="Poppins Bold"/>
                <a:ea typeface="Poppins Bold"/>
                <a:cs typeface="Poppins Bold"/>
                <a:sym typeface="Poppins Bold"/>
              </a:rPr>
              <a:t>G. Nandini               -  AP21110010912</a:t>
            </a:r>
          </a:p>
          <a:p>
            <a:pPr algn="l">
              <a:lnSpc>
                <a:spcPts val="3779"/>
              </a:lnSpc>
            </a:pPr>
            <a:r>
              <a:rPr lang="en-US" sz="2699" b="true">
                <a:solidFill>
                  <a:srgbClr val="FFFFFF"/>
                </a:solidFill>
                <a:latin typeface="Poppins Bold"/>
                <a:ea typeface="Poppins Bold"/>
                <a:cs typeface="Poppins Bold"/>
                <a:sym typeface="Poppins Bold"/>
              </a:rPr>
              <a:t>Krishna Sharma -  AP21110010914</a:t>
            </a:r>
          </a:p>
          <a:p>
            <a:pPr algn="l">
              <a:lnSpc>
                <a:spcPts val="3779"/>
              </a:lnSpc>
            </a:pPr>
            <a:r>
              <a:rPr lang="en-US" sz="2699" b="true">
                <a:solidFill>
                  <a:srgbClr val="FFFFFF"/>
                </a:solidFill>
                <a:latin typeface="Poppins Bold"/>
                <a:ea typeface="Poppins Bold"/>
                <a:cs typeface="Poppins Bold"/>
                <a:sym typeface="Poppins Bold"/>
              </a:rPr>
              <a:t>C Sai Kumar           -  AP21110010943</a:t>
            </a:r>
          </a:p>
          <a:p>
            <a:pPr algn="l">
              <a:lnSpc>
                <a:spcPts val="3779"/>
              </a:lnSpc>
            </a:pPr>
            <a:r>
              <a:rPr lang="en-US" sz="2699" b="true">
                <a:solidFill>
                  <a:srgbClr val="FFFFFF"/>
                </a:solidFill>
                <a:latin typeface="Poppins Bold"/>
                <a:ea typeface="Poppins Bold"/>
                <a:cs typeface="Poppins Bold"/>
                <a:sym typeface="Poppins Bold"/>
              </a:rPr>
              <a:t>D. Srinadh                -  AP21110010951</a:t>
            </a:r>
          </a:p>
          <a:p>
            <a:pPr algn="l">
              <a:lnSpc>
                <a:spcPts val="377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75881" y="2676471"/>
            <a:ext cx="7791415" cy="5867478"/>
          </a:xfrm>
          <a:custGeom>
            <a:avLst/>
            <a:gdLst/>
            <a:ahLst/>
            <a:cxnLst/>
            <a:rect r="r" b="b" t="t" l="l"/>
            <a:pathLst>
              <a:path h="5867478" w="7791415">
                <a:moveTo>
                  <a:pt x="0" y="0"/>
                </a:moveTo>
                <a:lnTo>
                  <a:pt x="7791415" y="0"/>
                </a:lnTo>
                <a:lnTo>
                  <a:pt x="7791415" y="5867478"/>
                </a:lnTo>
                <a:lnTo>
                  <a:pt x="0" y="5867478"/>
                </a:lnTo>
                <a:lnTo>
                  <a:pt x="0" y="0"/>
                </a:lnTo>
                <a:close/>
              </a:path>
            </a:pathLst>
          </a:custGeom>
          <a:blipFill>
            <a:blip r:embed="rId2"/>
            <a:stretch>
              <a:fillRect l="0" t="0" r="0" b="0"/>
            </a:stretch>
          </a:blipFill>
        </p:spPr>
      </p:sp>
      <p:sp>
        <p:nvSpPr>
          <p:cNvPr name="Freeform 3" id="3"/>
          <p:cNvSpPr/>
          <p:nvPr/>
        </p:nvSpPr>
        <p:spPr>
          <a:xfrm flipH="false" flipV="false" rot="0">
            <a:off x="8588313" y="2676471"/>
            <a:ext cx="7800890" cy="5871866"/>
          </a:xfrm>
          <a:custGeom>
            <a:avLst/>
            <a:gdLst/>
            <a:ahLst/>
            <a:cxnLst/>
            <a:rect r="r" b="b" t="t" l="l"/>
            <a:pathLst>
              <a:path h="5871866" w="7800890">
                <a:moveTo>
                  <a:pt x="0" y="0"/>
                </a:moveTo>
                <a:lnTo>
                  <a:pt x="7800890" y="0"/>
                </a:lnTo>
                <a:lnTo>
                  <a:pt x="7800890" y="5871866"/>
                </a:lnTo>
                <a:lnTo>
                  <a:pt x="0" y="5871866"/>
                </a:lnTo>
                <a:lnTo>
                  <a:pt x="0" y="0"/>
                </a:lnTo>
                <a:close/>
              </a:path>
            </a:pathLst>
          </a:custGeom>
          <a:blipFill>
            <a:blip r:embed="rId3"/>
            <a:stretch>
              <a:fillRect l="0" t="0" r="0" b="0"/>
            </a:stretch>
          </a:blipFill>
        </p:spPr>
      </p:sp>
      <p:sp>
        <p:nvSpPr>
          <p:cNvPr name="TextBox 4" id="4"/>
          <p:cNvSpPr txBox="true"/>
          <p:nvPr/>
        </p:nvSpPr>
        <p:spPr>
          <a:xfrm rot="0">
            <a:off x="475881" y="642208"/>
            <a:ext cx="5885855" cy="1640832"/>
          </a:xfrm>
          <a:prstGeom prst="rect">
            <a:avLst/>
          </a:prstGeom>
        </p:spPr>
        <p:txBody>
          <a:bodyPr anchor="t" rtlCol="false" tIns="0" lIns="0" bIns="0" rIns="0">
            <a:spAutoFit/>
          </a:bodyPr>
          <a:lstStyle/>
          <a:p>
            <a:pPr algn="l">
              <a:lnSpc>
                <a:spcPts val="5982"/>
              </a:lnSpc>
            </a:pPr>
            <a:r>
              <a:rPr lang="en-US" sz="5643">
                <a:solidFill>
                  <a:srgbClr val="000000"/>
                </a:solidFill>
                <a:latin typeface="Impact"/>
                <a:ea typeface="Impact"/>
                <a:cs typeface="Impact"/>
                <a:sym typeface="Impact"/>
              </a:rPr>
              <a:t>RESULTS:</a:t>
            </a:r>
          </a:p>
          <a:p>
            <a:pPr algn="l">
              <a:lnSpc>
                <a:spcPts val="5982"/>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577" r="0" b="-14941"/>
            </a:stretch>
          </a:blipFill>
        </p:spPr>
      </p:sp>
      <p:sp>
        <p:nvSpPr>
          <p:cNvPr name="TextBox 3" id="3"/>
          <p:cNvSpPr txBox="true"/>
          <p:nvPr/>
        </p:nvSpPr>
        <p:spPr>
          <a:xfrm rot="0">
            <a:off x="3313662" y="3262049"/>
            <a:ext cx="11660676" cy="2890554"/>
          </a:xfrm>
          <a:prstGeom prst="rect">
            <a:avLst/>
          </a:prstGeom>
        </p:spPr>
        <p:txBody>
          <a:bodyPr anchor="t" rtlCol="false" tIns="0" lIns="0" bIns="0" rIns="0">
            <a:spAutoFit/>
          </a:bodyPr>
          <a:lstStyle/>
          <a:p>
            <a:pPr algn="ctr">
              <a:lnSpc>
                <a:spcPts val="19402"/>
              </a:lnSpc>
            </a:pPr>
            <a:r>
              <a:rPr lang="en-US" sz="18304">
                <a:solidFill>
                  <a:srgbClr val="F097FF"/>
                </a:solidFill>
                <a:latin typeface="Impact"/>
                <a:ea typeface="Impact"/>
                <a:cs typeface="Impact"/>
                <a:sym typeface="Impact"/>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8785412" y="0"/>
            <a:ext cx="9502588" cy="10287000"/>
          </a:xfrm>
          <a:custGeom>
            <a:avLst/>
            <a:gdLst/>
            <a:ahLst/>
            <a:cxnLst/>
            <a:rect r="r" b="b" t="t" l="l"/>
            <a:pathLst>
              <a:path h="10287000" w="9502588">
                <a:moveTo>
                  <a:pt x="0" y="0"/>
                </a:moveTo>
                <a:lnTo>
                  <a:pt x="9502588" y="0"/>
                </a:lnTo>
                <a:lnTo>
                  <a:pt x="9502588" y="10287000"/>
                </a:lnTo>
                <a:lnTo>
                  <a:pt x="0" y="10287000"/>
                </a:lnTo>
                <a:lnTo>
                  <a:pt x="0" y="0"/>
                </a:lnTo>
                <a:close/>
              </a:path>
            </a:pathLst>
          </a:custGeom>
          <a:blipFill>
            <a:blip r:embed="rId3"/>
            <a:stretch>
              <a:fillRect l="-57478" t="-8117" r="-51993" b="0"/>
            </a:stretch>
          </a:blipFill>
        </p:spPr>
      </p:sp>
      <p:sp>
        <p:nvSpPr>
          <p:cNvPr name="TextBox 4" id="4"/>
          <p:cNvSpPr txBox="true"/>
          <p:nvPr/>
        </p:nvSpPr>
        <p:spPr>
          <a:xfrm rot="0">
            <a:off x="250644" y="592940"/>
            <a:ext cx="6172417" cy="842946"/>
          </a:xfrm>
          <a:prstGeom prst="rect">
            <a:avLst/>
          </a:prstGeom>
        </p:spPr>
        <p:txBody>
          <a:bodyPr anchor="t" rtlCol="false" tIns="0" lIns="0" bIns="0" rIns="0">
            <a:spAutoFit/>
          </a:bodyPr>
          <a:lstStyle/>
          <a:p>
            <a:pPr algn="l">
              <a:lnSpc>
                <a:spcPts val="5685"/>
              </a:lnSpc>
            </a:pPr>
            <a:r>
              <a:rPr lang="en-US" sz="5364">
                <a:solidFill>
                  <a:srgbClr val="FFFFFF"/>
                </a:solidFill>
                <a:latin typeface="Impact"/>
                <a:ea typeface="Impact"/>
                <a:cs typeface="Impact"/>
                <a:sym typeface="Impact"/>
              </a:rPr>
              <a:t>PROBLEM STATEMENT</a:t>
            </a:r>
          </a:p>
        </p:txBody>
      </p:sp>
      <p:sp>
        <p:nvSpPr>
          <p:cNvPr name="TextBox 5" id="5"/>
          <p:cNvSpPr txBox="true"/>
          <p:nvPr/>
        </p:nvSpPr>
        <p:spPr>
          <a:xfrm rot="0">
            <a:off x="0" y="1544876"/>
            <a:ext cx="8785412" cy="8245964"/>
          </a:xfrm>
          <a:prstGeom prst="rect">
            <a:avLst/>
          </a:prstGeom>
        </p:spPr>
        <p:txBody>
          <a:bodyPr anchor="t" rtlCol="false" tIns="0" lIns="0" bIns="0" rIns="0">
            <a:spAutoFit/>
          </a:bodyPr>
          <a:lstStyle/>
          <a:p>
            <a:pPr algn="just">
              <a:lnSpc>
                <a:spcPts val="3240"/>
              </a:lnSpc>
            </a:pPr>
            <a:r>
              <a:rPr lang="en-US" sz="2817">
                <a:solidFill>
                  <a:srgbClr val="FFFFFF"/>
                </a:solidFill>
                <a:latin typeface="Poppins"/>
                <a:ea typeface="Poppins"/>
                <a:cs typeface="Poppins"/>
                <a:sym typeface="Poppins"/>
              </a:rPr>
              <a:t>Design and implement a hand gesture recognition system for American Sign Language using CNN and fuzzy logic to manage gesture data's uncertainty, variability, and ambiguity. The system will use fuzzy sets and rules to classify gestures based on features such as hand shape, finger positions, and motion trajectories, enabling accurate and interpretable recognition in real-world environments."</a:t>
            </a:r>
          </a:p>
          <a:p>
            <a:pPr algn="just">
              <a:lnSpc>
                <a:spcPts val="3240"/>
              </a:lnSpc>
            </a:pPr>
          </a:p>
          <a:p>
            <a:pPr algn="just">
              <a:lnSpc>
                <a:spcPts val="3240"/>
              </a:lnSpc>
            </a:pPr>
            <a:r>
              <a:rPr lang="en-US" sz="2817">
                <a:solidFill>
                  <a:srgbClr val="FFFFFF"/>
                </a:solidFill>
                <a:latin typeface="Poppins"/>
                <a:ea typeface="Poppins"/>
                <a:cs typeface="Poppins"/>
                <a:sym typeface="Poppins"/>
              </a:rPr>
              <a:t>Scope:</a:t>
            </a:r>
          </a:p>
          <a:p>
            <a:pPr algn="just" marL="608397" indent="-304199" lvl="1">
              <a:lnSpc>
                <a:spcPts val="3240"/>
              </a:lnSpc>
              <a:buFont typeface="Arial"/>
              <a:buChar char="•"/>
            </a:pPr>
            <a:r>
              <a:rPr lang="en-US" sz="2817">
                <a:solidFill>
                  <a:srgbClr val="FFFFFF"/>
                </a:solidFill>
                <a:latin typeface="Poppins"/>
                <a:ea typeface="Poppins"/>
                <a:cs typeface="Poppins"/>
                <a:sym typeface="Poppins"/>
              </a:rPr>
              <a:t>The system will focus on recognizing static gestures (e.g., alphabet signs) and basic dynamic gestures.</a:t>
            </a:r>
          </a:p>
          <a:p>
            <a:pPr algn="just" marL="608397" indent="-304199" lvl="1">
              <a:lnSpc>
                <a:spcPts val="3240"/>
              </a:lnSpc>
              <a:buFont typeface="Arial"/>
              <a:buChar char="•"/>
            </a:pPr>
            <a:r>
              <a:rPr lang="en-US" sz="2817">
                <a:solidFill>
                  <a:srgbClr val="FFFFFF"/>
                </a:solidFill>
                <a:latin typeface="Poppins"/>
                <a:ea typeface="Poppins"/>
                <a:cs typeface="Poppins"/>
                <a:sym typeface="Poppins"/>
              </a:rPr>
              <a:t>Input will be obtained using a camera or hand-tracking device.</a:t>
            </a:r>
          </a:p>
          <a:p>
            <a:pPr algn="just" marL="608397" indent="-304199" lvl="1">
              <a:lnSpc>
                <a:spcPts val="3240"/>
              </a:lnSpc>
              <a:buFont typeface="Arial"/>
              <a:buChar char="•"/>
            </a:pPr>
            <a:r>
              <a:rPr lang="en-US" sz="2817">
                <a:solidFill>
                  <a:srgbClr val="FFFFFF"/>
                </a:solidFill>
                <a:latin typeface="Poppins"/>
                <a:ea typeface="Poppins"/>
                <a:cs typeface="Poppins"/>
                <a:sym typeface="Poppins"/>
              </a:rPr>
              <a:t>Outputs will be classified as ASL symbols with associated confidence levels, which can be converted to text or audio for non-ASL users.</a:t>
            </a:r>
          </a:p>
          <a:p>
            <a:pPr algn="just">
              <a:lnSpc>
                <a:spcPts val="324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645743" y="2300735"/>
            <a:ext cx="8054751" cy="5673557"/>
          </a:xfrm>
          <a:custGeom>
            <a:avLst/>
            <a:gdLst/>
            <a:ahLst/>
            <a:cxnLst/>
            <a:rect r="r" b="b" t="t" l="l"/>
            <a:pathLst>
              <a:path h="5673557" w="8054751">
                <a:moveTo>
                  <a:pt x="0" y="0"/>
                </a:moveTo>
                <a:lnTo>
                  <a:pt x="8054750" y="0"/>
                </a:lnTo>
                <a:lnTo>
                  <a:pt x="8054750" y="5673557"/>
                </a:lnTo>
                <a:lnTo>
                  <a:pt x="0" y="5673557"/>
                </a:lnTo>
                <a:lnTo>
                  <a:pt x="0" y="0"/>
                </a:lnTo>
                <a:close/>
              </a:path>
            </a:pathLst>
          </a:custGeom>
          <a:blipFill>
            <a:blip r:embed="rId2"/>
            <a:stretch>
              <a:fillRect l="0" t="0" r="0" b="0"/>
            </a:stretch>
          </a:blipFill>
        </p:spPr>
      </p:sp>
      <p:sp>
        <p:nvSpPr>
          <p:cNvPr name="TextBox 3" id="3"/>
          <p:cNvSpPr txBox="true"/>
          <p:nvPr/>
        </p:nvSpPr>
        <p:spPr>
          <a:xfrm rot="0">
            <a:off x="475881" y="495441"/>
            <a:ext cx="5812199" cy="1169277"/>
          </a:xfrm>
          <a:prstGeom prst="rect">
            <a:avLst/>
          </a:prstGeom>
        </p:spPr>
        <p:txBody>
          <a:bodyPr anchor="t" rtlCol="false" tIns="0" lIns="0" bIns="0" rIns="0">
            <a:spAutoFit/>
          </a:bodyPr>
          <a:lstStyle/>
          <a:p>
            <a:pPr algn="l">
              <a:lnSpc>
                <a:spcPts val="7812"/>
              </a:lnSpc>
            </a:pPr>
            <a:r>
              <a:rPr lang="en-US" sz="7370">
                <a:solidFill>
                  <a:srgbClr val="000000"/>
                </a:solidFill>
                <a:latin typeface="Impact"/>
                <a:ea typeface="Impact"/>
                <a:cs typeface="Impact"/>
                <a:sym typeface="Impact"/>
              </a:rPr>
              <a:t>DATA SET</a:t>
            </a:r>
          </a:p>
        </p:txBody>
      </p:sp>
      <p:sp>
        <p:nvSpPr>
          <p:cNvPr name="TextBox 4" id="4"/>
          <p:cNvSpPr txBox="true"/>
          <p:nvPr/>
        </p:nvSpPr>
        <p:spPr>
          <a:xfrm rot="0">
            <a:off x="212557" y="2291210"/>
            <a:ext cx="8096485" cy="6510721"/>
          </a:xfrm>
          <a:prstGeom prst="rect">
            <a:avLst/>
          </a:prstGeom>
        </p:spPr>
        <p:txBody>
          <a:bodyPr anchor="t" rtlCol="false" tIns="0" lIns="0" bIns="0" rIns="0">
            <a:spAutoFit/>
          </a:bodyPr>
          <a:lstStyle/>
          <a:p>
            <a:pPr algn="just">
              <a:lnSpc>
                <a:spcPts val="3029"/>
              </a:lnSpc>
            </a:pPr>
            <a:r>
              <a:rPr lang="en-US" sz="2634">
                <a:solidFill>
                  <a:srgbClr val="000000"/>
                </a:solidFill>
                <a:latin typeface="Poppins"/>
                <a:ea typeface="Poppins"/>
                <a:cs typeface="Poppins"/>
                <a:sym typeface="Poppins"/>
              </a:rPr>
              <a:t>For this project, we used the</a:t>
            </a:r>
            <a:r>
              <a:rPr lang="en-US" sz="2634" b="true">
                <a:solidFill>
                  <a:srgbClr val="000000"/>
                </a:solidFill>
                <a:latin typeface="Poppins Bold"/>
                <a:ea typeface="Poppins Bold"/>
                <a:cs typeface="Poppins Bold"/>
                <a:sym typeface="Poppins Bold"/>
              </a:rPr>
              <a:t> MNIST SIGN  Dataset,</a:t>
            </a:r>
            <a:r>
              <a:rPr lang="en-US" sz="2634">
                <a:solidFill>
                  <a:srgbClr val="000000"/>
                </a:solidFill>
                <a:latin typeface="Poppins"/>
                <a:ea typeface="Poppins"/>
                <a:cs typeface="Poppins"/>
                <a:sym typeface="Poppins"/>
              </a:rPr>
              <a:t> widely recognized for its comprehensive collection of static hand gesture images representing the 25 letters of the American Sign Language alphabet. The dataset is sourced from Kaggle, containing over 34,627 images of gestures captured under controlled conditions.</a:t>
            </a:r>
          </a:p>
          <a:p>
            <a:pPr algn="just" marL="568809" indent="-284404" lvl="1">
              <a:lnSpc>
                <a:spcPts val="3029"/>
              </a:lnSpc>
              <a:buFont typeface="Arial"/>
              <a:buChar char="•"/>
            </a:pPr>
            <a:r>
              <a:rPr lang="en-US" sz="2634">
                <a:solidFill>
                  <a:srgbClr val="000000"/>
                </a:solidFill>
                <a:latin typeface="Poppins"/>
                <a:ea typeface="Poppins"/>
                <a:cs typeface="Poppins"/>
                <a:sym typeface="Poppins"/>
              </a:rPr>
              <a:t>Features:</a:t>
            </a:r>
          </a:p>
          <a:p>
            <a:pPr algn="just" marL="1137618" indent="-379206" lvl="2">
              <a:lnSpc>
                <a:spcPts val="3029"/>
              </a:lnSpc>
              <a:buFont typeface="Arial"/>
              <a:buChar char="⚬"/>
            </a:pPr>
            <a:r>
              <a:rPr lang="en-US" sz="2634">
                <a:solidFill>
                  <a:srgbClr val="000000"/>
                </a:solidFill>
                <a:latin typeface="Poppins"/>
                <a:ea typeface="Poppins"/>
                <a:cs typeface="Poppins"/>
                <a:sym typeface="Poppins"/>
              </a:rPr>
              <a:t>Includes hand gesture images labeled from A to Z.</a:t>
            </a:r>
          </a:p>
          <a:p>
            <a:pPr algn="just" marL="1137618" indent="-379206" lvl="2">
              <a:lnSpc>
                <a:spcPts val="3029"/>
              </a:lnSpc>
              <a:buFont typeface="Arial"/>
              <a:buChar char="⚬"/>
            </a:pPr>
            <a:r>
              <a:rPr lang="en-US" sz="2634">
                <a:solidFill>
                  <a:srgbClr val="000000"/>
                </a:solidFill>
                <a:latin typeface="Poppins"/>
                <a:ea typeface="Poppins"/>
                <a:cs typeface="Poppins"/>
                <a:sym typeface="Poppins"/>
              </a:rPr>
              <a:t>Covers variations in hand positions and orientations.</a:t>
            </a:r>
          </a:p>
          <a:p>
            <a:pPr algn="just" marL="1137618" indent="-379206" lvl="2">
              <a:lnSpc>
                <a:spcPts val="3029"/>
              </a:lnSpc>
              <a:buFont typeface="Arial"/>
              <a:buChar char="⚬"/>
            </a:pPr>
            <a:r>
              <a:rPr lang="en-US" sz="2634">
                <a:solidFill>
                  <a:srgbClr val="000000"/>
                </a:solidFill>
                <a:latin typeface="Poppins"/>
                <a:ea typeface="Poppins"/>
                <a:cs typeface="Poppins"/>
                <a:sym typeface="Poppins"/>
              </a:rPr>
              <a:t>Provides data suitable for training and testing models on static ASL alphabet recognition.</a:t>
            </a:r>
          </a:p>
          <a:p>
            <a:pPr algn="just">
              <a:lnSpc>
                <a:spcPts val="302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BF5EA4"/>
        </a:solidFill>
      </p:bgPr>
    </p:bg>
    <p:spTree>
      <p:nvGrpSpPr>
        <p:cNvPr id="1" name=""/>
        <p:cNvGrpSpPr/>
        <p:nvPr/>
      </p:nvGrpSpPr>
      <p:grpSpPr>
        <a:xfrm>
          <a:off x="0" y="0"/>
          <a:ext cx="0" cy="0"/>
          <a:chOff x="0" y="0"/>
          <a:chExt cx="0" cy="0"/>
        </a:xfrm>
      </p:grpSpPr>
      <p:sp>
        <p:nvSpPr>
          <p:cNvPr name="Freeform 2" id="2"/>
          <p:cNvSpPr/>
          <p:nvPr/>
        </p:nvSpPr>
        <p:spPr>
          <a:xfrm flipH="false" flipV="false" rot="0">
            <a:off x="665184" y="5385060"/>
            <a:ext cx="16594116" cy="2302434"/>
          </a:xfrm>
          <a:custGeom>
            <a:avLst/>
            <a:gdLst/>
            <a:ahLst/>
            <a:cxnLst/>
            <a:rect r="r" b="b" t="t" l="l"/>
            <a:pathLst>
              <a:path h="2302434" w="16594116">
                <a:moveTo>
                  <a:pt x="0" y="0"/>
                </a:moveTo>
                <a:lnTo>
                  <a:pt x="16594116" y="0"/>
                </a:lnTo>
                <a:lnTo>
                  <a:pt x="16594116" y="2302434"/>
                </a:lnTo>
                <a:lnTo>
                  <a:pt x="0" y="2302434"/>
                </a:lnTo>
                <a:lnTo>
                  <a:pt x="0" y="0"/>
                </a:lnTo>
                <a:close/>
              </a:path>
            </a:pathLst>
          </a:custGeom>
          <a:blipFill>
            <a:blip r:embed="rId2"/>
            <a:stretch>
              <a:fillRect l="0" t="0" r="0" b="0"/>
            </a:stretch>
          </a:blipFill>
          <a:ln cap="sq">
            <a:noFill/>
            <a:prstDash val="dash"/>
            <a:miter/>
          </a:ln>
        </p:spPr>
      </p:sp>
      <p:sp>
        <p:nvSpPr>
          <p:cNvPr name="Freeform 3" id="3"/>
          <p:cNvSpPr/>
          <p:nvPr/>
        </p:nvSpPr>
        <p:spPr>
          <a:xfrm flipH="false" flipV="false" rot="0">
            <a:off x="665184" y="2234054"/>
            <a:ext cx="16594116" cy="2447632"/>
          </a:xfrm>
          <a:custGeom>
            <a:avLst/>
            <a:gdLst/>
            <a:ahLst/>
            <a:cxnLst/>
            <a:rect r="r" b="b" t="t" l="l"/>
            <a:pathLst>
              <a:path h="2447632" w="16594116">
                <a:moveTo>
                  <a:pt x="0" y="0"/>
                </a:moveTo>
                <a:lnTo>
                  <a:pt x="16594116" y="0"/>
                </a:lnTo>
                <a:lnTo>
                  <a:pt x="16594116" y="2447632"/>
                </a:lnTo>
                <a:lnTo>
                  <a:pt x="0" y="2447632"/>
                </a:lnTo>
                <a:lnTo>
                  <a:pt x="0" y="0"/>
                </a:lnTo>
                <a:close/>
              </a:path>
            </a:pathLst>
          </a:custGeom>
          <a:blipFill>
            <a:blip r:embed="rId3"/>
            <a:stretch>
              <a:fillRect l="0" t="0" r="0" b="0"/>
            </a:stretch>
          </a:blipFill>
        </p:spPr>
      </p:sp>
      <p:sp>
        <p:nvSpPr>
          <p:cNvPr name="TextBox 4" id="4"/>
          <p:cNvSpPr txBox="true"/>
          <p:nvPr/>
        </p:nvSpPr>
        <p:spPr>
          <a:xfrm rot="0">
            <a:off x="2882093" y="-57150"/>
            <a:ext cx="11641535" cy="1265334"/>
          </a:xfrm>
          <a:prstGeom prst="rect">
            <a:avLst/>
          </a:prstGeom>
        </p:spPr>
        <p:txBody>
          <a:bodyPr anchor="t" rtlCol="false" tIns="0" lIns="0" bIns="0" rIns="0">
            <a:spAutoFit/>
          </a:bodyPr>
          <a:lstStyle/>
          <a:p>
            <a:pPr algn="ctr">
              <a:lnSpc>
                <a:spcPts val="8428"/>
              </a:lnSpc>
              <a:spcBef>
                <a:spcPct val="0"/>
              </a:spcBef>
            </a:pPr>
            <a:r>
              <a:rPr lang="en-US" b="true" sz="7951">
                <a:solidFill>
                  <a:srgbClr val="000000"/>
                </a:solidFill>
                <a:latin typeface="Impact"/>
                <a:ea typeface="Impact"/>
                <a:cs typeface="Impact"/>
                <a:sym typeface="Impact"/>
              </a:rPr>
              <a:t>SAMPLE OF TRAIN AND TEST DATA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796977" y="3092072"/>
            <a:ext cx="8840328" cy="5452872"/>
          </a:xfrm>
          <a:custGeom>
            <a:avLst/>
            <a:gdLst/>
            <a:ahLst/>
            <a:cxnLst/>
            <a:rect r="r" b="b" t="t" l="l"/>
            <a:pathLst>
              <a:path h="5452872" w="8840328">
                <a:moveTo>
                  <a:pt x="0" y="0"/>
                </a:moveTo>
                <a:lnTo>
                  <a:pt x="8840328" y="0"/>
                </a:lnTo>
                <a:lnTo>
                  <a:pt x="8840328" y="5452872"/>
                </a:lnTo>
                <a:lnTo>
                  <a:pt x="0" y="5452872"/>
                </a:lnTo>
                <a:lnTo>
                  <a:pt x="0" y="0"/>
                </a:lnTo>
                <a:close/>
              </a:path>
            </a:pathLst>
          </a:custGeom>
          <a:blipFill>
            <a:blip r:embed="rId2"/>
            <a:stretch>
              <a:fillRect l="0" t="-2948" r="0" b="-11550"/>
            </a:stretch>
          </a:blipFill>
        </p:spPr>
      </p:sp>
      <p:sp>
        <p:nvSpPr>
          <p:cNvPr name="TextBox 3" id="3"/>
          <p:cNvSpPr txBox="true"/>
          <p:nvPr/>
        </p:nvSpPr>
        <p:spPr>
          <a:xfrm rot="0">
            <a:off x="475881" y="642208"/>
            <a:ext cx="5069112" cy="1640832"/>
          </a:xfrm>
          <a:prstGeom prst="rect">
            <a:avLst/>
          </a:prstGeom>
        </p:spPr>
        <p:txBody>
          <a:bodyPr anchor="t" rtlCol="false" tIns="0" lIns="0" bIns="0" rIns="0">
            <a:spAutoFit/>
          </a:bodyPr>
          <a:lstStyle/>
          <a:p>
            <a:pPr algn="l">
              <a:lnSpc>
                <a:spcPts val="5982"/>
              </a:lnSpc>
            </a:pPr>
            <a:r>
              <a:rPr lang="en-US" sz="5643">
                <a:solidFill>
                  <a:srgbClr val="000000"/>
                </a:solidFill>
                <a:latin typeface="Impact"/>
                <a:ea typeface="Impact"/>
                <a:cs typeface="Impact"/>
                <a:sym typeface="Impact"/>
              </a:rPr>
              <a:t>MODEL ARCHITECTURE </a:t>
            </a:r>
          </a:p>
        </p:txBody>
      </p:sp>
      <p:sp>
        <p:nvSpPr>
          <p:cNvPr name="TextBox 4" id="4"/>
          <p:cNvSpPr txBox="true"/>
          <p:nvPr/>
        </p:nvSpPr>
        <p:spPr>
          <a:xfrm rot="0">
            <a:off x="475881" y="2762748"/>
            <a:ext cx="7682805" cy="6902450"/>
          </a:xfrm>
          <a:prstGeom prst="rect">
            <a:avLst/>
          </a:prstGeom>
        </p:spPr>
        <p:txBody>
          <a:bodyPr anchor="t" rtlCol="false" tIns="0" lIns="0" bIns="0" rIns="0">
            <a:spAutoFit/>
          </a:bodyPr>
          <a:lstStyle/>
          <a:p>
            <a:pPr algn="just">
              <a:lnSpc>
                <a:spcPts val="2874"/>
              </a:lnSpc>
            </a:pPr>
            <a:r>
              <a:rPr lang="en-US" sz="2499" b="true">
                <a:solidFill>
                  <a:srgbClr val="000000"/>
                </a:solidFill>
                <a:latin typeface="Poppins Bold"/>
                <a:ea typeface="Poppins Bold"/>
                <a:cs typeface="Poppins Bold"/>
                <a:sym typeface="Poppins Bold"/>
              </a:rPr>
              <a:t>CNN Layers:</a:t>
            </a:r>
          </a:p>
          <a:p>
            <a:pPr algn="just" marL="539746" indent="-269873" lvl="1">
              <a:lnSpc>
                <a:spcPts val="2874"/>
              </a:lnSpc>
              <a:buAutoNum type="arabicPeriod" startAt="1"/>
            </a:pPr>
            <a:r>
              <a:rPr lang="en-US" sz="2499">
                <a:solidFill>
                  <a:srgbClr val="000000"/>
                </a:solidFill>
                <a:latin typeface="Poppins"/>
                <a:ea typeface="Poppins"/>
                <a:cs typeface="Poppins"/>
                <a:sym typeface="Poppins"/>
              </a:rPr>
              <a:t> Multiple convolutional and max-pooling layers for feature extraction.</a:t>
            </a:r>
          </a:p>
          <a:p>
            <a:pPr algn="just" marL="539746" indent="-269873" lvl="1">
              <a:lnSpc>
                <a:spcPts val="2874"/>
              </a:lnSpc>
              <a:buAutoNum type="arabicPeriod" startAt="1"/>
            </a:pPr>
            <a:r>
              <a:rPr lang="en-US" sz="2499">
                <a:solidFill>
                  <a:srgbClr val="000000"/>
                </a:solidFill>
                <a:latin typeface="Poppins"/>
                <a:ea typeface="Poppins"/>
                <a:cs typeface="Poppins"/>
                <a:sym typeface="Poppins"/>
              </a:rPr>
              <a:t> </a:t>
            </a:r>
            <a:r>
              <a:rPr lang="en-US" sz="2499">
                <a:solidFill>
                  <a:srgbClr val="000000"/>
                </a:solidFill>
                <a:latin typeface="Poppins"/>
                <a:ea typeface="Poppins"/>
                <a:cs typeface="Poppins"/>
                <a:sym typeface="Poppins"/>
              </a:rPr>
              <a:t>Dropout layers to prevent overfitting.</a:t>
            </a:r>
          </a:p>
          <a:p>
            <a:pPr algn="just">
              <a:lnSpc>
                <a:spcPts val="2874"/>
              </a:lnSpc>
            </a:pPr>
          </a:p>
          <a:p>
            <a:pPr algn="just">
              <a:lnSpc>
                <a:spcPts val="2874"/>
              </a:lnSpc>
            </a:pPr>
            <a:r>
              <a:rPr lang="en-US" sz="2499" b="true">
                <a:solidFill>
                  <a:srgbClr val="000000"/>
                </a:solidFill>
                <a:latin typeface="Poppins Bold"/>
                <a:ea typeface="Poppins Bold"/>
                <a:cs typeface="Poppins Bold"/>
                <a:sym typeface="Poppins Bold"/>
              </a:rPr>
              <a:t>Fuzzy Logic in Gesture Recognition:</a:t>
            </a:r>
          </a:p>
          <a:p>
            <a:pPr algn="just">
              <a:lnSpc>
                <a:spcPts val="2874"/>
              </a:lnSpc>
            </a:pPr>
          </a:p>
          <a:p>
            <a:pPr algn="just" marL="539746" indent="-269873" lvl="1">
              <a:lnSpc>
                <a:spcPts val="2874"/>
              </a:lnSpc>
              <a:buAutoNum type="arabicPeriod" startAt="1"/>
            </a:pPr>
            <a:r>
              <a:rPr lang="en-US" b="true" sz="2499">
                <a:solidFill>
                  <a:srgbClr val="000000"/>
                </a:solidFill>
                <a:latin typeface="Poppins Bold"/>
                <a:ea typeface="Poppins Bold"/>
                <a:cs typeface="Poppins Bold"/>
                <a:sym typeface="Poppins Bold"/>
              </a:rPr>
              <a:t> </a:t>
            </a:r>
            <a:r>
              <a:rPr lang="en-US" sz="2499">
                <a:solidFill>
                  <a:srgbClr val="000000"/>
                </a:solidFill>
                <a:latin typeface="Poppins"/>
                <a:ea typeface="Poppins"/>
                <a:cs typeface="Poppins"/>
                <a:sym typeface="Poppins"/>
              </a:rPr>
              <a:t>FIS: Classifies gestures using fuzzy rules.</a:t>
            </a:r>
          </a:p>
          <a:p>
            <a:pPr algn="just" marL="539746" indent="-269873" lvl="1">
              <a:lnSpc>
                <a:spcPts val="2874"/>
              </a:lnSpc>
              <a:buAutoNum type="arabicPeriod" startAt="1"/>
            </a:pPr>
            <a:r>
              <a:rPr lang="en-US" sz="2499">
                <a:solidFill>
                  <a:srgbClr val="000000"/>
                </a:solidFill>
                <a:latin typeface="Poppins"/>
                <a:ea typeface="Poppins"/>
                <a:cs typeface="Poppins"/>
                <a:sym typeface="Poppins"/>
              </a:rPr>
              <a:t> </a:t>
            </a:r>
            <a:r>
              <a:rPr lang="en-US" sz="2499">
                <a:solidFill>
                  <a:srgbClr val="000000"/>
                </a:solidFill>
                <a:latin typeface="Poppins"/>
                <a:ea typeface="Poppins"/>
                <a:cs typeface="Poppins"/>
                <a:sym typeface="Poppins"/>
              </a:rPr>
              <a:t>Membership Functions: Maps features (e.g., shape, orientation) to fuzzy values.</a:t>
            </a:r>
          </a:p>
          <a:p>
            <a:pPr algn="just" marL="539746" indent="-269873" lvl="1">
              <a:lnSpc>
                <a:spcPts val="2874"/>
              </a:lnSpc>
              <a:buAutoNum type="arabicPeriod" startAt="1"/>
            </a:pPr>
            <a:r>
              <a:rPr lang="en-US" sz="2499">
                <a:solidFill>
                  <a:srgbClr val="000000"/>
                </a:solidFill>
                <a:latin typeface="Poppins"/>
                <a:ea typeface="Poppins"/>
                <a:cs typeface="Poppins"/>
                <a:sym typeface="Poppins"/>
              </a:rPr>
              <a:t> </a:t>
            </a:r>
            <a:r>
              <a:rPr lang="en-US" sz="2499">
                <a:solidFill>
                  <a:srgbClr val="000000"/>
                </a:solidFill>
                <a:latin typeface="Poppins"/>
                <a:ea typeface="Poppins"/>
                <a:cs typeface="Poppins"/>
                <a:sym typeface="Poppins"/>
              </a:rPr>
              <a:t>Defuzzification: Converts fuzzy outputs into precise gesture classifications.</a:t>
            </a:r>
          </a:p>
          <a:p>
            <a:pPr algn="just">
              <a:lnSpc>
                <a:spcPts val="2874"/>
              </a:lnSpc>
            </a:pPr>
          </a:p>
          <a:p>
            <a:pPr algn="just">
              <a:lnSpc>
                <a:spcPts val="2874"/>
              </a:lnSpc>
            </a:pPr>
            <a:r>
              <a:rPr lang="en-US" sz="2499" b="true">
                <a:solidFill>
                  <a:srgbClr val="000000"/>
                </a:solidFill>
                <a:latin typeface="Poppins Bold"/>
                <a:ea typeface="Poppins Bold"/>
                <a:cs typeface="Poppins Bold"/>
                <a:sym typeface="Poppins Bold"/>
              </a:rPr>
              <a:t>Us</a:t>
            </a:r>
            <a:r>
              <a:rPr lang="en-US" sz="2499" b="true">
                <a:solidFill>
                  <a:srgbClr val="000000"/>
                </a:solidFill>
                <a:latin typeface="Poppins Bold"/>
                <a:ea typeface="Poppins Bold"/>
                <a:cs typeface="Poppins Bold"/>
                <a:sym typeface="Poppins Bold"/>
              </a:rPr>
              <a:t>e in Project:</a:t>
            </a:r>
            <a:r>
              <a:rPr lang="en-US" sz="2499">
                <a:solidFill>
                  <a:srgbClr val="000000"/>
                </a:solidFill>
                <a:latin typeface="Poppins"/>
                <a:ea typeface="Poppins"/>
                <a:cs typeface="Poppins"/>
                <a:sym typeface="Poppins"/>
              </a:rPr>
              <a:t> </a:t>
            </a:r>
          </a:p>
          <a:p>
            <a:pPr algn="just">
              <a:lnSpc>
                <a:spcPts val="2874"/>
              </a:lnSpc>
            </a:pPr>
            <a:r>
              <a:rPr lang="en-US" sz="2499">
                <a:solidFill>
                  <a:srgbClr val="000000"/>
                </a:solidFill>
                <a:latin typeface="Poppins"/>
                <a:ea typeface="Poppins"/>
                <a:cs typeface="Poppins"/>
                <a:sym typeface="Poppins"/>
              </a:rPr>
              <a:t>Fuzzy logic helps handle uncertainties and imprecise inputs, improving gesture classification in complex scenarios.</a:t>
            </a:r>
          </a:p>
          <a:p>
            <a:pPr algn="just">
              <a:lnSpc>
                <a:spcPts val="2874"/>
              </a:lnSpc>
            </a:pPr>
          </a:p>
          <a:p>
            <a:pPr algn="just">
              <a:lnSpc>
                <a:spcPts val="2874"/>
              </a:lnSpc>
            </a:pP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6735" y="353768"/>
            <a:ext cx="9915690" cy="1330814"/>
          </a:xfrm>
          <a:prstGeom prst="rect">
            <a:avLst/>
          </a:prstGeom>
        </p:spPr>
        <p:txBody>
          <a:bodyPr anchor="t" rtlCol="false" tIns="0" lIns="0" bIns="0" rIns="0">
            <a:spAutoFit/>
          </a:bodyPr>
          <a:lstStyle/>
          <a:p>
            <a:pPr algn="l">
              <a:lnSpc>
                <a:spcPts val="3860"/>
              </a:lnSpc>
            </a:pPr>
            <a:r>
              <a:rPr lang="en-US" sz="3642">
                <a:solidFill>
                  <a:srgbClr val="000000"/>
                </a:solidFill>
                <a:latin typeface="Impact"/>
                <a:ea typeface="Impact"/>
                <a:cs typeface="Impact"/>
                <a:sym typeface="Impact"/>
              </a:rPr>
              <a:t>CNN ARCHITECTURE FOR HAND GESTURE RECOGNITION</a:t>
            </a:r>
          </a:p>
          <a:p>
            <a:pPr algn="l">
              <a:lnSpc>
                <a:spcPts val="3860"/>
              </a:lnSpc>
            </a:pPr>
          </a:p>
          <a:p>
            <a:pPr algn="l">
              <a:lnSpc>
                <a:spcPts val="2287"/>
              </a:lnSpc>
            </a:pPr>
          </a:p>
        </p:txBody>
      </p:sp>
      <p:sp>
        <p:nvSpPr>
          <p:cNvPr name="TextBox 3" id="3"/>
          <p:cNvSpPr txBox="true"/>
          <p:nvPr/>
        </p:nvSpPr>
        <p:spPr>
          <a:xfrm rot="0">
            <a:off x="156735" y="1675057"/>
            <a:ext cx="18131265" cy="7988300"/>
          </a:xfrm>
          <a:prstGeom prst="rect">
            <a:avLst/>
          </a:prstGeom>
        </p:spPr>
        <p:txBody>
          <a:bodyPr anchor="t" rtlCol="false" tIns="0" lIns="0" bIns="0" rIns="0">
            <a:spAutoFit/>
          </a:bodyPr>
          <a:lstStyle/>
          <a:p>
            <a:pPr algn="just">
              <a:lnSpc>
                <a:spcPts val="2874"/>
              </a:lnSpc>
            </a:pPr>
            <a:r>
              <a:rPr lang="en-US" sz="2499">
                <a:solidFill>
                  <a:srgbClr val="000000"/>
                </a:solidFill>
                <a:latin typeface="Poppins"/>
                <a:ea typeface="Poppins"/>
                <a:cs typeface="Poppins"/>
                <a:sym typeface="Poppins"/>
              </a:rPr>
              <a:t>1</a:t>
            </a:r>
            <a:r>
              <a:rPr lang="en-US" b="true" sz="2499">
                <a:solidFill>
                  <a:srgbClr val="000000"/>
                </a:solidFill>
                <a:latin typeface="Poppins Bold"/>
                <a:ea typeface="Poppins Bold"/>
                <a:cs typeface="Poppins Bold"/>
                <a:sym typeface="Poppins Bold"/>
              </a:rPr>
              <a:t>. INPUT LAYER</a:t>
            </a:r>
            <a:r>
              <a:rPr lang="en-US" sz="2499">
                <a:solidFill>
                  <a:srgbClr val="000000"/>
                </a:solidFill>
                <a:latin typeface="Poppins"/>
                <a:ea typeface="Poppins"/>
                <a:cs typeface="Poppins"/>
                <a:sym typeface="Poppins"/>
              </a:rPr>
              <a:t>: ACCEPTS GRAYSCALE IMAGES OF SIZE 28X28X1.  </a:t>
            </a:r>
          </a:p>
          <a:p>
            <a:pPr algn="just">
              <a:lnSpc>
                <a:spcPts val="2874"/>
              </a:lnSpc>
            </a:pPr>
          </a:p>
          <a:p>
            <a:pPr algn="just">
              <a:lnSpc>
                <a:spcPts val="2874"/>
              </a:lnSpc>
            </a:pPr>
            <a:r>
              <a:rPr lang="en-US" b="true" sz="2499">
                <a:solidFill>
                  <a:srgbClr val="000000"/>
                </a:solidFill>
                <a:latin typeface="Poppins Bold"/>
                <a:ea typeface="Poppins Bold"/>
                <a:cs typeface="Poppins Bold"/>
                <a:sym typeface="Poppins Bold"/>
              </a:rPr>
              <a:t>2. CONVOLUTIONAL LAYERS:</a:t>
            </a:r>
          </a:p>
          <a:p>
            <a:pPr algn="just">
              <a:lnSpc>
                <a:spcPts val="2874"/>
              </a:lnSpc>
            </a:pPr>
            <a:r>
              <a:rPr lang="en-US" sz="2499">
                <a:solidFill>
                  <a:srgbClr val="000000"/>
                </a:solidFill>
                <a:latin typeface="Poppins"/>
                <a:ea typeface="Poppins"/>
                <a:cs typeface="Poppins"/>
                <a:sym typeface="Poppins"/>
              </a:rPr>
              <a:t>   - CONV2D LAYERS: EXTRACT FEATURES USING 32, 64, AND 128 FILTERS OF SIZE (3X3).  </a:t>
            </a:r>
          </a:p>
          <a:p>
            <a:pPr algn="just">
              <a:lnSpc>
                <a:spcPts val="2874"/>
              </a:lnSpc>
            </a:pPr>
            <a:r>
              <a:rPr lang="en-US" sz="2499">
                <a:solidFill>
                  <a:srgbClr val="000000"/>
                </a:solidFill>
                <a:latin typeface="Poppins"/>
                <a:ea typeface="Poppins"/>
                <a:cs typeface="Poppins"/>
                <a:sym typeface="Poppins"/>
              </a:rPr>
              <a:t>   - RELU ACTIVATION: INTRODUCES NON-LINEARITY FOR COMPLEX PATTERN LEARNING.  </a:t>
            </a:r>
          </a:p>
          <a:p>
            <a:pPr algn="just">
              <a:lnSpc>
                <a:spcPts val="2874"/>
              </a:lnSpc>
            </a:pPr>
          </a:p>
          <a:p>
            <a:pPr algn="just">
              <a:lnSpc>
                <a:spcPts val="2874"/>
              </a:lnSpc>
            </a:pPr>
            <a:r>
              <a:rPr lang="en-US" b="true" sz="2499">
                <a:solidFill>
                  <a:srgbClr val="000000"/>
                </a:solidFill>
                <a:latin typeface="Poppins Bold"/>
                <a:ea typeface="Poppins Bold"/>
                <a:cs typeface="Poppins Bold"/>
                <a:sym typeface="Poppins Bold"/>
              </a:rPr>
              <a:t>3. POOLING LAYERS: </a:t>
            </a:r>
            <a:r>
              <a:rPr lang="en-US" sz="2499">
                <a:solidFill>
                  <a:srgbClr val="000000"/>
                </a:solidFill>
                <a:latin typeface="Poppins"/>
                <a:ea typeface="Poppins"/>
                <a:cs typeface="Poppins"/>
                <a:sym typeface="Poppins"/>
              </a:rPr>
              <a:t> </a:t>
            </a:r>
          </a:p>
          <a:p>
            <a:pPr algn="just">
              <a:lnSpc>
                <a:spcPts val="2874"/>
              </a:lnSpc>
            </a:pPr>
            <a:r>
              <a:rPr lang="en-US" sz="2499">
                <a:solidFill>
                  <a:srgbClr val="000000"/>
                </a:solidFill>
                <a:latin typeface="Poppins"/>
                <a:ea typeface="Poppins"/>
                <a:cs typeface="Poppins"/>
                <a:sym typeface="Poppins"/>
              </a:rPr>
              <a:t>   - MAXPOOLING2D: REDUCES SPATIAL DIMENSIONS BY SELECTING THE MAXIMUM VALUE IN 2X2 WINDOWS, PRESERVING IMPORTANT FEATURES.  </a:t>
            </a:r>
          </a:p>
          <a:p>
            <a:pPr algn="just">
              <a:lnSpc>
                <a:spcPts val="2874"/>
              </a:lnSpc>
            </a:pPr>
          </a:p>
          <a:p>
            <a:pPr algn="just">
              <a:lnSpc>
                <a:spcPts val="2874"/>
              </a:lnSpc>
            </a:pPr>
            <a:r>
              <a:rPr lang="en-US" b="true" sz="2499">
                <a:solidFill>
                  <a:srgbClr val="000000"/>
                </a:solidFill>
                <a:latin typeface="Poppins Bold"/>
                <a:ea typeface="Poppins Bold"/>
                <a:cs typeface="Poppins Bold"/>
                <a:sym typeface="Poppins Bold"/>
              </a:rPr>
              <a:t>4. DROPOUT:</a:t>
            </a:r>
            <a:r>
              <a:rPr lang="en-US" sz="2499">
                <a:solidFill>
                  <a:srgbClr val="000000"/>
                </a:solidFill>
                <a:latin typeface="Poppins"/>
                <a:ea typeface="Poppins"/>
                <a:cs typeface="Poppins"/>
                <a:sym typeface="Poppins"/>
              </a:rPr>
              <a:t> RANDOMLY DROPS NEURONS (25%) TO PREVENT OVERFITTING.  </a:t>
            </a:r>
          </a:p>
          <a:p>
            <a:pPr algn="just">
              <a:lnSpc>
                <a:spcPts val="2874"/>
              </a:lnSpc>
            </a:pPr>
          </a:p>
          <a:p>
            <a:pPr algn="just">
              <a:lnSpc>
                <a:spcPts val="2874"/>
              </a:lnSpc>
            </a:pPr>
            <a:r>
              <a:rPr lang="en-US" b="true" sz="2499">
                <a:solidFill>
                  <a:srgbClr val="000000"/>
                </a:solidFill>
                <a:latin typeface="Poppins Bold"/>
                <a:ea typeface="Poppins Bold"/>
                <a:cs typeface="Poppins Bold"/>
                <a:sym typeface="Poppins Bold"/>
              </a:rPr>
              <a:t>5. FLATTEN LAYER</a:t>
            </a:r>
            <a:r>
              <a:rPr lang="en-US" sz="2499">
                <a:solidFill>
                  <a:srgbClr val="000000"/>
                </a:solidFill>
                <a:latin typeface="Poppins"/>
                <a:ea typeface="Poppins"/>
                <a:cs typeface="Poppins"/>
                <a:sym typeface="Poppins"/>
              </a:rPr>
              <a:t>: CONVERTS THE 2D FEATURE MAPS INTO A 1D VECTOR FOR DENSE LAYERS.  </a:t>
            </a:r>
          </a:p>
          <a:p>
            <a:pPr algn="just">
              <a:lnSpc>
                <a:spcPts val="2874"/>
              </a:lnSpc>
            </a:pPr>
          </a:p>
          <a:p>
            <a:pPr algn="just">
              <a:lnSpc>
                <a:spcPts val="2874"/>
              </a:lnSpc>
            </a:pPr>
            <a:r>
              <a:rPr lang="en-US" b="true" sz="2499">
                <a:solidFill>
                  <a:srgbClr val="000000"/>
                </a:solidFill>
                <a:latin typeface="Poppins Bold"/>
                <a:ea typeface="Poppins Bold"/>
                <a:cs typeface="Poppins Bold"/>
                <a:sym typeface="Poppins Bold"/>
              </a:rPr>
              <a:t>6</a:t>
            </a:r>
            <a:r>
              <a:rPr lang="en-US" b="true" sz="2499">
                <a:solidFill>
                  <a:srgbClr val="000000"/>
                </a:solidFill>
                <a:latin typeface="Poppins Bold"/>
                <a:ea typeface="Poppins Bold"/>
                <a:cs typeface="Poppins Bold"/>
                <a:sym typeface="Poppins Bold"/>
              </a:rPr>
              <a:t>. DENSE LAYERS:  </a:t>
            </a:r>
          </a:p>
          <a:p>
            <a:pPr algn="just">
              <a:lnSpc>
                <a:spcPts val="2874"/>
              </a:lnSpc>
            </a:pPr>
            <a:r>
              <a:rPr lang="en-US" sz="2499">
                <a:solidFill>
                  <a:srgbClr val="000000"/>
                </a:solidFill>
                <a:latin typeface="Poppins"/>
                <a:ea typeface="Poppins"/>
                <a:cs typeface="Poppins"/>
                <a:sym typeface="Poppins"/>
              </a:rPr>
              <a:t>   - FULLY CONNECTED LAYER WITH 512 NEURONS (RELU ACTIVATION) LEARNS HIGH-LEVEL PATTERNS.  </a:t>
            </a:r>
          </a:p>
          <a:p>
            <a:pPr algn="just">
              <a:lnSpc>
                <a:spcPts val="2874"/>
              </a:lnSpc>
            </a:pPr>
            <a:r>
              <a:rPr lang="en-US" sz="2499">
                <a:solidFill>
                  <a:srgbClr val="000000"/>
                </a:solidFill>
                <a:latin typeface="Poppins"/>
                <a:ea typeface="Poppins"/>
                <a:cs typeface="Poppins"/>
                <a:sym typeface="Poppins"/>
              </a:rPr>
              <a:t>   - OUTPUT LAYER WITH 25 NEURONS (SOFTMAX ACTIVATION) PREDICTS ONE OF 25 CLASSES (A-Y).  </a:t>
            </a:r>
          </a:p>
          <a:p>
            <a:pPr algn="just">
              <a:lnSpc>
                <a:spcPts val="2874"/>
              </a:lnSpc>
            </a:pPr>
          </a:p>
          <a:p>
            <a:pPr algn="just">
              <a:lnSpc>
                <a:spcPts val="2874"/>
              </a:lnSpc>
            </a:pPr>
            <a:r>
              <a:rPr lang="en-US" b="true" sz="2499">
                <a:solidFill>
                  <a:srgbClr val="000000"/>
                </a:solidFill>
                <a:latin typeface="Poppins Bold"/>
                <a:ea typeface="Poppins Bold"/>
                <a:cs typeface="Poppins Bold"/>
                <a:sym typeface="Poppins Bold"/>
              </a:rPr>
              <a:t>7. OPTIMIZER &amp; LOSS FUNCTION:  </a:t>
            </a:r>
          </a:p>
          <a:p>
            <a:pPr algn="just">
              <a:lnSpc>
                <a:spcPts val="2874"/>
              </a:lnSpc>
            </a:pPr>
            <a:r>
              <a:rPr lang="en-US" sz="2499">
                <a:solidFill>
                  <a:srgbClr val="000000"/>
                </a:solidFill>
                <a:latin typeface="Poppins"/>
                <a:ea typeface="Poppins"/>
                <a:cs typeface="Poppins"/>
                <a:sym typeface="Poppins"/>
              </a:rPr>
              <a:t>   - ADAM OPTIMIZER: EFFICIENTLY UPDATES WEIGHTS.  </a:t>
            </a:r>
          </a:p>
          <a:p>
            <a:pPr algn="just">
              <a:lnSpc>
                <a:spcPts val="2874"/>
              </a:lnSpc>
            </a:pPr>
            <a:r>
              <a:rPr lang="en-US" sz="2499">
                <a:solidFill>
                  <a:srgbClr val="000000"/>
                </a:solidFill>
                <a:latin typeface="Poppins"/>
                <a:ea typeface="Poppins"/>
                <a:cs typeface="Poppins"/>
                <a:sym typeface="Poppins"/>
              </a:rPr>
              <a:t>   - CATEGORICAL CROSSENTROPY: CALCULATES ERROR FOR MULTI-CLASS CLASSIFICATION.  </a:t>
            </a:r>
          </a:p>
          <a:p>
            <a:pPr algn="just">
              <a:lnSpc>
                <a:spcPts val="2874"/>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347191" y="257301"/>
            <a:ext cx="13305132" cy="771399"/>
          </a:xfrm>
          <a:prstGeom prst="rect">
            <a:avLst/>
          </a:prstGeom>
        </p:spPr>
        <p:txBody>
          <a:bodyPr anchor="t" rtlCol="false" tIns="0" lIns="0" bIns="0" rIns="0">
            <a:spAutoFit/>
          </a:bodyPr>
          <a:lstStyle/>
          <a:p>
            <a:pPr algn="l">
              <a:lnSpc>
                <a:spcPts val="5103"/>
              </a:lnSpc>
            </a:pPr>
            <a:r>
              <a:rPr lang="en-US" sz="4814">
                <a:solidFill>
                  <a:srgbClr val="FFFFFF"/>
                </a:solidFill>
                <a:latin typeface="Impact"/>
                <a:ea typeface="Impact"/>
                <a:cs typeface="Impact"/>
                <a:sym typeface="Impact"/>
              </a:rPr>
              <a:t>FUZZY LOGIC INTEGRATION FOR PREDICTION REFINEMENT</a:t>
            </a:r>
          </a:p>
        </p:txBody>
      </p:sp>
      <p:sp>
        <p:nvSpPr>
          <p:cNvPr name="TextBox 4" id="4"/>
          <p:cNvSpPr txBox="true"/>
          <p:nvPr/>
        </p:nvSpPr>
        <p:spPr>
          <a:xfrm rot="0">
            <a:off x="1028700" y="1661919"/>
            <a:ext cx="15328141" cy="8865731"/>
          </a:xfrm>
          <a:prstGeom prst="rect">
            <a:avLst/>
          </a:prstGeom>
        </p:spPr>
        <p:txBody>
          <a:bodyPr anchor="t" rtlCol="false" tIns="0" lIns="0" bIns="0" rIns="0">
            <a:spAutoFit/>
          </a:bodyPr>
          <a:lstStyle/>
          <a:p>
            <a:pPr algn="just" marL="698434" indent="-349217" lvl="1">
              <a:lnSpc>
                <a:spcPts val="4723"/>
              </a:lnSpc>
              <a:buFont typeface="Arial"/>
              <a:buChar char="•"/>
            </a:pPr>
            <a:r>
              <a:rPr lang="en-US" b="true" sz="3234">
                <a:solidFill>
                  <a:srgbClr val="FFFFFF"/>
                </a:solidFill>
                <a:latin typeface="Poppins Bold"/>
                <a:ea typeface="Poppins Bold"/>
                <a:cs typeface="Poppins Bold"/>
                <a:sym typeface="Poppins Bold"/>
              </a:rPr>
              <a:t>Input:</a:t>
            </a:r>
            <a:r>
              <a:rPr lang="en-US" sz="3234">
                <a:solidFill>
                  <a:srgbClr val="FFFFFF"/>
                </a:solidFill>
                <a:latin typeface="Poppins"/>
                <a:ea typeface="Poppins"/>
                <a:cs typeface="Poppins"/>
                <a:sym typeface="Poppins"/>
              </a:rPr>
              <a:t> Probabilities generated by the CNN for each class (A-Y).</a:t>
            </a:r>
          </a:p>
          <a:p>
            <a:pPr algn="just" marL="698434" indent="-349217" lvl="1">
              <a:lnSpc>
                <a:spcPts val="4723"/>
              </a:lnSpc>
              <a:buFont typeface="Arial"/>
              <a:buChar char="•"/>
            </a:pPr>
            <a:r>
              <a:rPr lang="en-US" b="true" sz="3234">
                <a:solidFill>
                  <a:srgbClr val="FFFFFF"/>
                </a:solidFill>
                <a:latin typeface="Poppins Bold"/>
                <a:ea typeface="Poppins Bold"/>
                <a:cs typeface="Poppins Bold"/>
                <a:sym typeface="Poppins Bold"/>
              </a:rPr>
              <a:t>Fuzzy Inputs: </a:t>
            </a:r>
            <a:r>
              <a:rPr lang="en-US" sz="3234">
                <a:solidFill>
                  <a:srgbClr val="FFFFFF"/>
                </a:solidFill>
                <a:latin typeface="Poppins"/>
                <a:ea typeface="Poppins"/>
                <a:cs typeface="Poppins"/>
                <a:sym typeface="Poppins"/>
              </a:rPr>
              <a:t>Defined for each letter with membership functions (low, high) based on CNN confidence.</a:t>
            </a:r>
          </a:p>
          <a:p>
            <a:pPr algn="just" marL="698434" indent="-349217" lvl="1">
              <a:lnSpc>
                <a:spcPts val="4723"/>
              </a:lnSpc>
              <a:buFont typeface="Arial"/>
              <a:buChar char="•"/>
            </a:pPr>
            <a:r>
              <a:rPr lang="en-US" b="true" sz="3234">
                <a:solidFill>
                  <a:srgbClr val="FFFFFF"/>
                </a:solidFill>
                <a:latin typeface="Poppins Bold"/>
                <a:ea typeface="Poppins Bold"/>
                <a:cs typeface="Poppins Bold"/>
                <a:sym typeface="Poppins Bold"/>
              </a:rPr>
              <a:t>Fuzzy Outputs:</a:t>
            </a:r>
            <a:r>
              <a:rPr lang="en-US" sz="3234">
                <a:solidFill>
                  <a:srgbClr val="FFFFFF"/>
                </a:solidFill>
                <a:latin typeface="Poppins"/>
                <a:ea typeface="Poppins"/>
                <a:cs typeface="Poppins"/>
                <a:sym typeface="Poppins"/>
              </a:rPr>
              <a:t> Confidence percentages (0-100%) for each class with membership categories (low, high).</a:t>
            </a:r>
          </a:p>
          <a:p>
            <a:pPr algn="just" marL="698434" indent="-349217" lvl="1">
              <a:lnSpc>
                <a:spcPts val="4723"/>
              </a:lnSpc>
              <a:buFont typeface="Arial"/>
              <a:buChar char="•"/>
            </a:pPr>
            <a:r>
              <a:rPr lang="en-US" b="true" sz="3234">
                <a:solidFill>
                  <a:srgbClr val="FFFFFF"/>
                </a:solidFill>
                <a:latin typeface="Poppins Bold"/>
                <a:ea typeface="Poppins Bold"/>
                <a:cs typeface="Poppins Bold"/>
                <a:sym typeface="Poppins Bold"/>
              </a:rPr>
              <a:t>Fuzzy Rules:</a:t>
            </a:r>
          </a:p>
          <a:p>
            <a:pPr algn="just" marL="698434" indent="-349217" lvl="1">
              <a:lnSpc>
                <a:spcPts val="4723"/>
              </a:lnSpc>
              <a:buFont typeface="Arial"/>
              <a:buChar char="•"/>
            </a:pPr>
            <a:r>
              <a:rPr lang="en-US" sz="3234">
                <a:solidFill>
                  <a:srgbClr val="FFFFFF"/>
                </a:solidFill>
                <a:latin typeface="Poppins"/>
                <a:ea typeface="Poppins"/>
                <a:cs typeface="Poppins"/>
                <a:sym typeface="Poppins"/>
              </a:rPr>
              <a:t>If confidence is high, then output confidence is high.</a:t>
            </a:r>
          </a:p>
          <a:p>
            <a:pPr algn="just" marL="698434" indent="-349217" lvl="1">
              <a:lnSpc>
                <a:spcPts val="4723"/>
              </a:lnSpc>
              <a:buFont typeface="Arial"/>
              <a:buChar char="•"/>
            </a:pPr>
            <a:r>
              <a:rPr lang="en-US" sz="3234">
                <a:solidFill>
                  <a:srgbClr val="FFFFFF"/>
                </a:solidFill>
                <a:latin typeface="Poppins"/>
                <a:ea typeface="Poppins"/>
                <a:cs typeface="Poppins"/>
                <a:sym typeface="Poppins"/>
              </a:rPr>
              <a:t>If confidence is low, then output confidence is low.</a:t>
            </a:r>
          </a:p>
          <a:p>
            <a:pPr algn="just" marL="698434" indent="-349217" lvl="1">
              <a:lnSpc>
                <a:spcPts val="4723"/>
              </a:lnSpc>
              <a:buFont typeface="Arial"/>
              <a:buChar char="•"/>
            </a:pPr>
            <a:r>
              <a:rPr lang="en-US" b="true" sz="3234">
                <a:solidFill>
                  <a:srgbClr val="FFFFFF"/>
                </a:solidFill>
                <a:latin typeface="Poppins Bold"/>
                <a:ea typeface="Poppins Bold"/>
                <a:cs typeface="Poppins Bold"/>
                <a:sym typeface="Poppins Bold"/>
              </a:rPr>
              <a:t>Refinement Process:</a:t>
            </a:r>
          </a:p>
          <a:p>
            <a:pPr algn="just" marL="698434" indent="-349217" lvl="1">
              <a:lnSpc>
                <a:spcPts val="4723"/>
              </a:lnSpc>
              <a:buFont typeface="Arial"/>
              <a:buChar char="•"/>
            </a:pPr>
            <a:r>
              <a:rPr lang="en-US" sz="3234">
                <a:solidFill>
                  <a:srgbClr val="FFFFFF"/>
                </a:solidFill>
                <a:latin typeface="Poppins"/>
                <a:ea typeface="Poppins"/>
                <a:cs typeface="Poppins"/>
                <a:sym typeface="Poppins"/>
              </a:rPr>
              <a:t>Fuzzy logic adjusts CNN probabilities for robustness and reduces uncertainty.</a:t>
            </a:r>
          </a:p>
          <a:p>
            <a:pPr algn="just" marL="698434" indent="-349217" lvl="1">
              <a:lnSpc>
                <a:spcPts val="4723"/>
              </a:lnSpc>
              <a:buFont typeface="Arial"/>
              <a:buChar char="•"/>
            </a:pPr>
            <a:r>
              <a:rPr lang="en-US" sz="3234">
                <a:solidFill>
                  <a:srgbClr val="FFFFFF"/>
                </a:solidFill>
                <a:latin typeface="Poppins"/>
                <a:ea typeface="Poppins"/>
                <a:cs typeface="Poppins"/>
                <a:sym typeface="Poppins"/>
              </a:rPr>
              <a:t>Outputs are normalized to ensure valid probability distribution.</a:t>
            </a:r>
          </a:p>
          <a:p>
            <a:pPr algn="just" marL="698434" indent="-349217" lvl="1">
              <a:lnSpc>
                <a:spcPts val="4723"/>
              </a:lnSpc>
              <a:buFont typeface="Arial"/>
              <a:buChar char="•"/>
            </a:pPr>
            <a:r>
              <a:rPr lang="en-US" b="true" sz="3234">
                <a:solidFill>
                  <a:srgbClr val="FFFFFF"/>
                </a:solidFill>
                <a:latin typeface="Poppins Bold"/>
                <a:ea typeface="Poppins Bold"/>
                <a:cs typeface="Poppins Bold"/>
                <a:sym typeface="Poppins Bold"/>
              </a:rPr>
              <a:t>Final Prediction:</a:t>
            </a:r>
          </a:p>
          <a:p>
            <a:pPr algn="just" marL="698434" indent="-349217" lvl="1">
              <a:lnSpc>
                <a:spcPts val="4723"/>
              </a:lnSpc>
              <a:buFont typeface="Arial"/>
              <a:buChar char="•"/>
            </a:pPr>
            <a:r>
              <a:rPr lang="en-US" sz="3234">
                <a:solidFill>
                  <a:srgbClr val="FFFFFF"/>
                </a:solidFill>
                <a:latin typeface="Poppins"/>
                <a:ea typeface="Poppins"/>
                <a:cs typeface="Poppins"/>
                <a:sym typeface="Poppins"/>
              </a:rPr>
              <a:t>Class with the highest refined probability is chosen as the result.</a:t>
            </a:r>
          </a:p>
          <a:p>
            <a:pPr algn="just">
              <a:lnSpc>
                <a:spcPts val="4723"/>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BF5EA4"/>
        </a:solidFill>
      </p:bgPr>
    </p:bg>
    <p:spTree>
      <p:nvGrpSpPr>
        <p:cNvPr id="1" name=""/>
        <p:cNvGrpSpPr/>
        <p:nvPr/>
      </p:nvGrpSpPr>
      <p:grpSpPr>
        <a:xfrm>
          <a:off x="0" y="0"/>
          <a:ext cx="0" cy="0"/>
          <a:chOff x="0" y="0"/>
          <a:chExt cx="0" cy="0"/>
        </a:xfrm>
      </p:grpSpPr>
      <p:sp>
        <p:nvSpPr>
          <p:cNvPr name="Freeform 2" id="2"/>
          <p:cNvSpPr/>
          <p:nvPr/>
        </p:nvSpPr>
        <p:spPr>
          <a:xfrm flipH="false" flipV="false" rot="0">
            <a:off x="3634251" y="1028700"/>
            <a:ext cx="10104520" cy="8480888"/>
          </a:xfrm>
          <a:custGeom>
            <a:avLst/>
            <a:gdLst/>
            <a:ahLst/>
            <a:cxnLst/>
            <a:rect r="r" b="b" t="t" l="l"/>
            <a:pathLst>
              <a:path h="8480888" w="10104520">
                <a:moveTo>
                  <a:pt x="0" y="0"/>
                </a:moveTo>
                <a:lnTo>
                  <a:pt x="10104521" y="0"/>
                </a:lnTo>
                <a:lnTo>
                  <a:pt x="10104521" y="8480888"/>
                </a:lnTo>
                <a:lnTo>
                  <a:pt x="0" y="8480888"/>
                </a:lnTo>
                <a:lnTo>
                  <a:pt x="0" y="0"/>
                </a:lnTo>
                <a:close/>
              </a:path>
            </a:pathLst>
          </a:custGeom>
          <a:blipFill>
            <a:blip r:embed="rId2"/>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BF5EA4"/>
        </a:solidFill>
      </p:bgPr>
    </p:bg>
    <p:spTree>
      <p:nvGrpSpPr>
        <p:cNvPr id="1" name=""/>
        <p:cNvGrpSpPr/>
        <p:nvPr/>
      </p:nvGrpSpPr>
      <p:grpSpPr>
        <a:xfrm>
          <a:off x="0" y="0"/>
          <a:ext cx="0" cy="0"/>
          <a:chOff x="0" y="0"/>
          <a:chExt cx="0" cy="0"/>
        </a:xfrm>
      </p:grpSpPr>
      <p:sp>
        <p:nvSpPr>
          <p:cNvPr name="Freeform 2" id="2"/>
          <p:cNvSpPr/>
          <p:nvPr/>
        </p:nvSpPr>
        <p:spPr>
          <a:xfrm flipH="false" flipV="false" rot="0">
            <a:off x="11012146" y="-2509092"/>
            <a:ext cx="8097834" cy="15305185"/>
          </a:xfrm>
          <a:custGeom>
            <a:avLst/>
            <a:gdLst/>
            <a:ahLst/>
            <a:cxnLst/>
            <a:rect r="r" b="b" t="t" l="l"/>
            <a:pathLst>
              <a:path h="15305185" w="8097834">
                <a:moveTo>
                  <a:pt x="0" y="0"/>
                </a:moveTo>
                <a:lnTo>
                  <a:pt x="8097834" y="0"/>
                </a:lnTo>
                <a:lnTo>
                  <a:pt x="8097834" y="15305184"/>
                </a:lnTo>
                <a:lnTo>
                  <a:pt x="0" y="15305184"/>
                </a:lnTo>
                <a:lnTo>
                  <a:pt x="0" y="0"/>
                </a:lnTo>
                <a:close/>
              </a:path>
            </a:pathLst>
          </a:custGeom>
          <a:blipFill>
            <a:blip r:embed="rId2">
              <a:alphaModFix amt="24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630578" y="2257101"/>
            <a:ext cx="11164621" cy="8396665"/>
          </a:xfrm>
          <a:prstGeom prst="rect">
            <a:avLst/>
          </a:prstGeom>
        </p:spPr>
        <p:txBody>
          <a:bodyPr anchor="t" rtlCol="false" tIns="0" lIns="0" bIns="0" rIns="0">
            <a:spAutoFit/>
          </a:bodyPr>
          <a:lstStyle/>
          <a:p>
            <a:pPr algn="just">
              <a:lnSpc>
                <a:spcPts val="2827"/>
              </a:lnSpc>
              <a:spcBef>
                <a:spcPct val="0"/>
              </a:spcBef>
            </a:pPr>
            <a:r>
              <a:rPr lang="en-US" b="true" sz="2827" spc="138">
                <a:solidFill>
                  <a:srgbClr val="FFFFFF"/>
                </a:solidFill>
                <a:latin typeface="Poppins Bold"/>
                <a:ea typeface="Poppins Bold"/>
                <a:cs typeface="Poppins Bold"/>
                <a:sym typeface="Poppins Bold"/>
              </a:rPr>
              <a:t>Performance:</a:t>
            </a:r>
          </a:p>
          <a:p>
            <a:pPr algn="just">
              <a:lnSpc>
                <a:spcPts val="2827"/>
              </a:lnSpc>
              <a:spcBef>
                <a:spcPct val="0"/>
              </a:spcBef>
            </a:pPr>
          </a:p>
          <a:p>
            <a:pPr algn="just" marL="610428" indent="-305214" lvl="1">
              <a:lnSpc>
                <a:spcPts val="3788"/>
              </a:lnSpc>
              <a:buFont typeface="Arial"/>
              <a:buChar char="•"/>
            </a:pPr>
            <a:r>
              <a:rPr lang="en-US" sz="2827" spc="138">
                <a:solidFill>
                  <a:srgbClr val="FFFFFF"/>
                </a:solidFill>
                <a:latin typeface="Poppins"/>
                <a:ea typeface="Poppins"/>
                <a:cs typeface="Poppins"/>
                <a:sym typeface="Poppins"/>
              </a:rPr>
              <a:t>Training Accuracy: 99%.</a:t>
            </a:r>
          </a:p>
          <a:p>
            <a:pPr algn="just" marL="610428" indent="-305214" lvl="1">
              <a:lnSpc>
                <a:spcPts val="3788"/>
              </a:lnSpc>
              <a:buFont typeface="Arial"/>
              <a:buChar char="•"/>
            </a:pPr>
            <a:r>
              <a:rPr lang="en-US" sz="2827" spc="138">
                <a:solidFill>
                  <a:srgbClr val="FFFFFF"/>
                </a:solidFill>
                <a:latin typeface="Poppins"/>
                <a:ea typeface="Poppins"/>
                <a:cs typeface="Poppins"/>
                <a:sym typeface="Poppins"/>
              </a:rPr>
              <a:t>Validation Accuracy: 98%.</a:t>
            </a:r>
          </a:p>
          <a:p>
            <a:pPr algn="just" marL="610428" indent="-305214" lvl="1">
              <a:lnSpc>
                <a:spcPts val="3788"/>
              </a:lnSpc>
              <a:buFont typeface="Arial"/>
              <a:buChar char="•"/>
            </a:pPr>
            <a:r>
              <a:rPr lang="en-US" sz="2827" spc="138">
                <a:solidFill>
                  <a:srgbClr val="FFFFFF"/>
                </a:solidFill>
                <a:latin typeface="Poppins"/>
                <a:ea typeface="Poppins"/>
                <a:cs typeface="Poppins"/>
                <a:sym typeface="Poppins"/>
              </a:rPr>
              <a:t>Test Accuracy: 93%.</a:t>
            </a:r>
          </a:p>
          <a:p>
            <a:pPr algn="just">
              <a:lnSpc>
                <a:spcPts val="2827"/>
              </a:lnSpc>
              <a:spcBef>
                <a:spcPct val="0"/>
              </a:spcBef>
            </a:pPr>
          </a:p>
          <a:p>
            <a:pPr algn="just">
              <a:lnSpc>
                <a:spcPts val="2827"/>
              </a:lnSpc>
              <a:spcBef>
                <a:spcPct val="0"/>
              </a:spcBef>
            </a:pPr>
            <a:r>
              <a:rPr lang="en-US" b="true" sz="2827" spc="138">
                <a:solidFill>
                  <a:srgbClr val="FFFFFF"/>
                </a:solidFill>
                <a:latin typeface="Poppins Bold"/>
                <a:ea typeface="Poppins Bold"/>
                <a:cs typeface="Poppins Bold"/>
                <a:sym typeface="Poppins Bold"/>
              </a:rPr>
              <a:t>Test Results:</a:t>
            </a:r>
          </a:p>
          <a:p>
            <a:pPr algn="just">
              <a:lnSpc>
                <a:spcPts val="2827"/>
              </a:lnSpc>
              <a:spcBef>
                <a:spcPct val="0"/>
              </a:spcBef>
            </a:pPr>
          </a:p>
          <a:p>
            <a:pPr algn="just">
              <a:lnSpc>
                <a:spcPts val="2827"/>
              </a:lnSpc>
            </a:pPr>
          </a:p>
          <a:p>
            <a:pPr algn="just">
              <a:lnSpc>
                <a:spcPts val="2827"/>
              </a:lnSpc>
            </a:pPr>
          </a:p>
          <a:p>
            <a:pPr algn="just">
              <a:lnSpc>
                <a:spcPts val="2827"/>
              </a:lnSpc>
            </a:pPr>
          </a:p>
          <a:p>
            <a:pPr algn="just">
              <a:lnSpc>
                <a:spcPts val="2827"/>
              </a:lnSpc>
            </a:pPr>
          </a:p>
          <a:p>
            <a:pPr algn="just">
              <a:lnSpc>
                <a:spcPts val="2827"/>
              </a:lnSpc>
            </a:pPr>
            <a:r>
              <a:rPr lang="en-US" b="true" sz="2827" spc="138">
                <a:solidFill>
                  <a:srgbClr val="FFFFFF"/>
                </a:solidFill>
                <a:latin typeface="Poppins Bold"/>
                <a:ea typeface="Poppins Bold"/>
                <a:cs typeface="Poppins Bold"/>
                <a:sym typeface="Poppins Bold"/>
              </a:rPr>
              <a:t>Visualization:</a:t>
            </a:r>
          </a:p>
          <a:p>
            <a:pPr algn="just">
              <a:lnSpc>
                <a:spcPts val="2827"/>
              </a:lnSpc>
            </a:pPr>
          </a:p>
          <a:p>
            <a:pPr algn="just" marL="610428" indent="-305214" lvl="1">
              <a:lnSpc>
                <a:spcPts val="3958"/>
              </a:lnSpc>
              <a:buFont typeface="Arial"/>
              <a:buChar char="•"/>
            </a:pPr>
            <a:r>
              <a:rPr lang="en-US" sz="2827">
                <a:solidFill>
                  <a:srgbClr val="FFFFFF"/>
                </a:solidFill>
                <a:latin typeface="Poppins"/>
                <a:ea typeface="Poppins"/>
                <a:cs typeface="Poppins"/>
                <a:sym typeface="Poppins"/>
              </a:rPr>
              <a:t>The visualization of training and validation accuracy/loss over epochs should be generated.</a:t>
            </a:r>
          </a:p>
          <a:p>
            <a:pPr algn="just" marL="610428" indent="-305214" lvl="1">
              <a:lnSpc>
                <a:spcPts val="3958"/>
              </a:lnSpc>
              <a:buFont typeface="Arial"/>
              <a:buChar char="•"/>
            </a:pPr>
            <a:r>
              <a:rPr lang="en-US" sz="2827">
                <a:solidFill>
                  <a:srgbClr val="FFFFFF"/>
                </a:solidFill>
                <a:latin typeface="Poppins"/>
                <a:ea typeface="Poppins"/>
                <a:cs typeface="Poppins"/>
                <a:sym typeface="Poppins"/>
              </a:rPr>
              <a:t>The relatively low test loss indicates the model is confident in its predictions.</a:t>
            </a:r>
          </a:p>
          <a:p>
            <a:pPr algn="just">
              <a:lnSpc>
                <a:spcPts val="2827"/>
              </a:lnSpc>
            </a:pPr>
          </a:p>
          <a:p>
            <a:pPr algn="just">
              <a:lnSpc>
                <a:spcPts val="2827"/>
              </a:lnSpc>
            </a:pPr>
          </a:p>
          <a:p>
            <a:pPr algn="just">
              <a:lnSpc>
                <a:spcPts val="2827"/>
              </a:lnSpc>
            </a:pPr>
          </a:p>
        </p:txBody>
      </p:sp>
      <p:sp>
        <p:nvSpPr>
          <p:cNvPr name="Freeform 4" id="4"/>
          <p:cNvSpPr/>
          <p:nvPr/>
        </p:nvSpPr>
        <p:spPr>
          <a:xfrm flipH="false" flipV="false" rot="0">
            <a:off x="2498407" y="5430783"/>
            <a:ext cx="8042158" cy="1208211"/>
          </a:xfrm>
          <a:custGeom>
            <a:avLst/>
            <a:gdLst/>
            <a:ahLst/>
            <a:cxnLst/>
            <a:rect r="r" b="b" t="t" l="l"/>
            <a:pathLst>
              <a:path h="1208211" w="8042158">
                <a:moveTo>
                  <a:pt x="0" y="0"/>
                </a:moveTo>
                <a:lnTo>
                  <a:pt x="8042158" y="0"/>
                </a:lnTo>
                <a:lnTo>
                  <a:pt x="8042158" y="1208211"/>
                </a:lnTo>
                <a:lnTo>
                  <a:pt x="0" y="1208211"/>
                </a:lnTo>
                <a:lnTo>
                  <a:pt x="0" y="0"/>
                </a:lnTo>
                <a:close/>
              </a:path>
            </a:pathLst>
          </a:custGeom>
          <a:blipFill>
            <a:blip r:embed="rId4"/>
            <a:stretch>
              <a:fillRect l="0" t="0" r="0" b="0"/>
            </a:stretch>
          </a:blipFill>
        </p:spPr>
      </p:sp>
      <p:sp>
        <p:nvSpPr>
          <p:cNvPr name="TextBox 5" id="5"/>
          <p:cNvSpPr txBox="true"/>
          <p:nvPr/>
        </p:nvSpPr>
        <p:spPr>
          <a:xfrm rot="0">
            <a:off x="2498407" y="437935"/>
            <a:ext cx="11305158" cy="1544483"/>
          </a:xfrm>
          <a:prstGeom prst="rect">
            <a:avLst/>
          </a:prstGeom>
        </p:spPr>
        <p:txBody>
          <a:bodyPr anchor="t" rtlCol="false" tIns="0" lIns="0" bIns="0" rIns="0">
            <a:spAutoFit/>
          </a:bodyPr>
          <a:lstStyle/>
          <a:p>
            <a:pPr algn="ctr">
              <a:lnSpc>
                <a:spcPts val="10306"/>
              </a:lnSpc>
            </a:pPr>
            <a:r>
              <a:rPr lang="en-US" sz="9723">
                <a:solidFill>
                  <a:srgbClr val="FFFFFF"/>
                </a:solidFill>
                <a:latin typeface="Impact"/>
                <a:ea typeface="Impact"/>
                <a:cs typeface="Impact"/>
                <a:sym typeface="Impact"/>
              </a:rPr>
              <a:t> RESULTS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DAGW2Okfqwk</dc:identifier>
  <dcterms:modified xsi:type="dcterms:W3CDTF">2011-08-01T06:04:30Z</dcterms:modified>
  <cp:revision>1</cp:revision>
  <dc:title>Hand gesture recognition</dc:title>
</cp:coreProperties>
</file>

<file path=docProps/thumbnail.jpeg>
</file>